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1" r:id="rId3"/>
    <p:sldId id="256" r:id="rId4"/>
    <p:sldId id="257" r:id="rId5"/>
    <p:sldId id="258" r:id="rId6"/>
    <p:sldId id="259" r:id="rId7"/>
    <p:sldId id="263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57D"/>
    <a:srgbClr val="FFFF00"/>
    <a:srgbClr val="99FFCC"/>
    <a:srgbClr val="FFFF99"/>
    <a:srgbClr val="33CC33"/>
    <a:srgbClr val="FFCC66"/>
    <a:srgbClr val="66CCFF"/>
    <a:srgbClr val="66FF99"/>
    <a:srgbClr val="009900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ntGQRQ1qR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untosy.blogspot.com/2009_12_01_archive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wXCLdnOQj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blogdebernabe.com/2013/09/la-mision-de-jesus-y-la-nuestra-por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red.org/2021/01/02/retrospectiva-de-un-mundo-en-pandemia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icentebaos.blogspot.com/2012/04/una-manana-en-la-urgencias-del-hospital.html" TargetMode="External"/><Relationship Id="rId7" Type="http://schemas.openxmlformats.org/officeDocument/2006/relationships/hyperlink" Target="http://desciclopedia.org/wiki/Carlos_Luz" TargetMode="External"/><Relationship Id="rId12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hyperlink" Target="http://circulodeestudios-centrohistorico.blogspot.com/2013/09/no-caer-en-juego-de-soberbia-chilanga.html" TargetMode="External"/><Relationship Id="rId10" Type="http://schemas.openxmlformats.org/officeDocument/2006/relationships/hyperlink" Target="http://onamiap.org/2017/10/las-mujeres-garantizamos-la-seguridad-alimentaria/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rei.redclade.org/post_datos/la-violencia-y-el-acoso-escolares-son-un-problema-mundial-segun-un-nuevo-informe-de-la-unesc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unesjanilton.blogspot.com/2010/02/ansiedade-depressao-tristeza-inveja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fundeu.es/recomendacion/online-conectado-digital-electronico-o-en-linea-1416/" TargetMode="Externa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lab.unmsm.edu.pe/chiqaqnews/monticulos-de-basura-invaden-las-calles-de-san-juan-de-lurigancho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es-es/foto/al-aire-libre-amanecer-anochecer-cesped-75677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75EDB-BE38-406E-B4E8-48923577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"/>
            <a:ext cx="10363200" cy="6858000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r>
              <a:rPr lang="es-E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 SALLE </a:t>
            </a:r>
            <a:br>
              <a:rPr lang="es-E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s-E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Distrito México Norte </a:t>
            </a:r>
            <a:br>
              <a:rPr lang="es-E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r>
              <a:rPr lang="es-ES" sz="3200" b="1" dirty="0">
                <a:latin typeface="Comic Sans MS" panose="030F0702030302020204" pitchFamily="66" charset="0"/>
              </a:rPr>
              <a:t>MISIÓN Y JÓVENES HOY EN LA IGLESIA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r>
              <a:rPr lang="es-ES" sz="3200" dirty="0">
                <a:latin typeface="Comic Sans MS" panose="030F0702030302020204" pitchFamily="66" charset="0"/>
              </a:rPr>
              <a:t>Material auxiliar para la presentación de la conferencia de Margarita Name Sierra, rscj</a:t>
            </a:r>
            <a:br>
              <a:rPr lang="es-ES" sz="3200" dirty="0">
                <a:latin typeface="Comic Sans MS" panose="030F0702030302020204" pitchFamily="66" charset="0"/>
              </a:rPr>
            </a:br>
            <a:br>
              <a:rPr lang="es-ES" sz="3200" dirty="0">
                <a:latin typeface="Comic Sans MS" panose="030F0702030302020204" pitchFamily="66" charset="0"/>
              </a:rPr>
            </a:br>
            <a:r>
              <a:rPr lang="es-ES" sz="3200" b="1" dirty="0">
                <a:latin typeface="Comic Sans MS" panose="030F0702030302020204" pitchFamily="66" charset="0"/>
              </a:rPr>
              <a:t>Tema: </a:t>
            </a:r>
            <a:r>
              <a:rPr lang="es-ES" sz="3200" b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El Contexto Actual</a:t>
            </a:r>
            <a:r>
              <a:rPr lang="es-E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br>
              <a:rPr lang="es-E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2000" b="1" dirty="0">
                <a:latin typeface="Comic Sans MS" panose="030F0702030302020204" pitchFamily="66" charset="0"/>
              </a:rPr>
              <a:t>Sábado 12 de febrero de 2022 </a:t>
            </a:r>
            <a:br>
              <a:rPr lang="es-ES" sz="2000" b="1" dirty="0">
                <a:latin typeface="Comic Sans MS" panose="030F0702030302020204" pitchFamily="66" charset="0"/>
              </a:rPr>
            </a:br>
            <a:br>
              <a:rPr lang="es-ES" sz="2000" dirty="0">
                <a:latin typeface="Comic Sans MS" panose="030F0702030302020204" pitchFamily="66" charset="0"/>
              </a:rPr>
            </a:br>
            <a:br>
              <a:rPr lang="es-ES" sz="2000" dirty="0">
                <a:latin typeface="Comic Sans MS" panose="030F0702030302020204" pitchFamily="66" charset="0"/>
              </a:rPr>
            </a:br>
            <a:r>
              <a:rPr lang="es-ES" sz="2000" dirty="0">
                <a:latin typeface="Comic Sans MS" panose="030F0702030302020204" pitchFamily="66" charset="0"/>
              </a:rPr>
              <a:t>La presentación inicia con la canción </a:t>
            </a:r>
            <a:br>
              <a:rPr lang="es-ES" sz="2000" dirty="0">
                <a:latin typeface="Comic Sans MS" panose="030F0702030302020204" pitchFamily="66" charset="0"/>
              </a:rPr>
            </a:br>
            <a:r>
              <a:rPr lang="es-ES" sz="2000" b="1" dirty="0">
                <a:latin typeface="Comic Sans MS" panose="030F0702030302020204" pitchFamily="66" charset="0"/>
              </a:rPr>
              <a:t>QUIERO SER PAN</a:t>
            </a:r>
            <a:br>
              <a:rPr lang="es-ES" sz="2000" dirty="0">
                <a:latin typeface="Comic Sans MS" panose="030F0702030302020204" pitchFamily="66" charset="0"/>
              </a:rPr>
            </a:br>
            <a:br>
              <a:rPr lang="es-ES" sz="2000" dirty="0">
                <a:latin typeface="Comic Sans MS" panose="030F0702030302020204" pitchFamily="66" charset="0"/>
              </a:rPr>
            </a:br>
            <a:r>
              <a:rPr lang="es-ES" sz="2000" dirty="0">
                <a:solidFill>
                  <a:srgbClr val="0070C0"/>
                </a:solidFill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https://youtu.be/gntGQRQ1qRw</a:t>
            </a:r>
            <a:r>
              <a:rPr lang="es-ES" sz="2000" dirty="0">
                <a:latin typeface="Comic Sans MS" panose="030F0702030302020204" pitchFamily="66" charset="0"/>
              </a:rPr>
              <a:t>  </a:t>
            </a:r>
            <a:br>
              <a:rPr lang="es-ES" sz="3200" dirty="0">
                <a:latin typeface="Comic Sans MS" panose="030F0702030302020204" pitchFamily="66" charset="0"/>
              </a:rPr>
            </a:br>
            <a:endParaRPr lang="es-MX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6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D357A-1D2A-42FD-A29E-D570AC819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58" y="233939"/>
            <a:ext cx="10578347" cy="69626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¡LA VIDA DESPUNTA! ¡Necesitamos acogerla! 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A2E7CA9-F68A-44F1-9DF5-1745C0E80D9B}"/>
              </a:ext>
            </a:extLst>
          </p:cNvPr>
          <p:cNvSpPr/>
          <p:nvPr/>
        </p:nvSpPr>
        <p:spPr>
          <a:xfrm rot="21303194">
            <a:off x="3448562" y="3860377"/>
            <a:ext cx="2328532" cy="1860697"/>
          </a:xfrm>
          <a:prstGeom prst="ellipse">
            <a:avLst/>
          </a:prstGeom>
          <a:solidFill>
            <a:srgbClr val="66FF99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Búsqueda y compromiso de las/los jóvenes</a:t>
            </a:r>
            <a:endParaRPr lang="es-MX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FD841D2-EC33-4ABB-87BD-D00FE53E82FD}"/>
              </a:ext>
            </a:extLst>
          </p:cNvPr>
          <p:cNvSpPr/>
          <p:nvPr/>
        </p:nvSpPr>
        <p:spPr>
          <a:xfrm rot="507387">
            <a:off x="7067323" y="1089781"/>
            <a:ext cx="2463210" cy="15800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Movimientos por la PAZ, la JUSTICIA y los</a:t>
            </a:r>
          </a:p>
          <a:p>
            <a:pPr algn="ctr"/>
            <a:r>
              <a:rPr lang="es-ES" b="1" dirty="0"/>
              <a:t>DERECHOS HUMANOS </a:t>
            </a:r>
            <a:endParaRPr lang="es-MX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5E88BF-5FEB-48F2-A085-0BFADA1E19D9}"/>
              </a:ext>
            </a:extLst>
          </p:cNvPr>
          <p:cNvSpPr/>
          <p:nvPr/>
        </p:nvSpPr>
        <p:spPr>
          <a:xfrm rot="11184724" flipV="1">
            <a:off x="7549619" y="5153404"/>
            <a:ext cx="2606563" cy="1748978"/>
          </a:xfrm>
          <a:prstGeom prst="rect">
            <a:avLst/>
          </a:prstGeom>
          <a:solidFill>
            <a:srgbClr val="33CC33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Iniciativas y acciones en favor de la </a:t>
            </a:r>
          </a:p>
          <a:p>
            <a:pPr algn="ctr"/>
            <a:r>
              <a:rPr lang="es-ES" b="1" dirty="0"/>
              <a:t>CASA COMÚN</a:t>
            </a:r>
            <a:endParaRPr lang="es-MX" b="1" dirty="0"/>
          </a:p>
        </p:txBody>
      </p:sp>
      <p:sp>
        <p:nvSpPr>
          <p:cNvPr id="9" name="Rectángulo: esquinas superiores cortadas 8">
            <a:extLst>
              <a:ext uri="{FF2B5EF4-FFF2-40B4-BE49-F238E27FC236}">
                <a16:creationId xmlns:a16="http://schemas.microsoft.com/office/drawing/2014/main" id="{EE01D446-C95E-437E-BD80-5F294BBE0C82}"/>
              </a:ext>
            </a:extLst>
          </p:cNvPr>
          <p:cNvSpPr/>
          <p:nvPr/>
        </p:nvSpPr>
        <p:spPr>
          <a:xfrm rot="21349160" flipH="1">
            <a:off x="9668670" y="1022318"/>
            <a:ext cx="2296631" cy="1334387"/>
          </a:xfrm>
          <a:prstGeom prst="snip2Same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Ciudadanos/as conscientes y responsables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1" name="Rectángulo: esquinas diagonales cortadas 10">
            <a:extLst>
              <a:ext uri="{FF2B5EF4-FFF2-40B4-BE49-F238E27FC236}">
                <a16:creationId xmlns:a16="http://schemas.microsoft.com/office/drawing/2014/main" id="{75957D3D-4669-4879-BA2D-A0668052EB77}"/>
              </a:ext>
            </a:extLst>
          </p:cNvPr>
          <p:cNvSpPr/>
          <p:nvPr/>
        </p:nvSpPr>
        <p:spPr>
          <a:xfrm rot="21356474">
            <a:off x="5118007" y="5499801"/>
            <a:ext cx="2296631" cy="1366239"/>
          </a:xfrm>
          <a:prstGeom prst="snip2DiagRect">
            <a:avLst/>
          </a:prstGeom>
          <a:solidFill>
            <a:srgbClr val="FFCC66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Avances de la medicina y de otras ciencias</a:t>
            </a:r>
            <a:endParaRPr lang="es-MX" b="1" dirty="0"/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7C33B2AC-0607-4675-8902-F7FBD9E2171D}"/>
              </a:ext>
            </a:extLst>
          </p:cNvPr>
          <p:cNvSpPr/>
          <p:nvPr/>
        </p:nvSpPr>
        <p:spPr>
          <a:xfrm rot="538786">
            <a:off x="9020550" y="2508496"/>
            <a:ext cx="2035682" cy="1352077"/>
          </a:xfrm>
          <a:prstGeom prst="snip1Rect">
            <a:avLst/>
          </a:prstGeom>
          <a:solidFill>
            <a:srgbClr val="66CCFF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Redes sociales al servicio de la vida y de causas justas</a:t>
            </a:r>
            <a:endParaRPr lang="es-MX" b="1" dirty="0"/>
          </a:p>
        </p:txBody>
      </p:sp>
      <p:sp>
        <p:nvSpPr>
          <p:cNvPr id="15" name="Cuerda 14">
            <a:extLst>
              <a:ext uri="{FF2B5EF4-FFF2-40B4-BE49-F238E27FC236}">
                <a16:creationId xmlns:a16="http://schemas.microsoft.com/office/drawing/2014/main" id="{CE3D5B10-CA9D-44B7-8F47-348A90CDBDBE}"/>
              </a:ext>
            </a:extLst>
          </p:cNvPr>
          <p:cNvSpPr/>
          <p:nvPr/>
        </p:nvSpPr>
        <p:spPr>
          <a:xfrm rot="11518088" flipV="1">
            <a:off x="1950544" y="5049542"/>
            <a:ext cx="2296631" cy="1849116"/>
          </a:xfrm>
          <a:prstGeom prst="chord">
            <a:avLst>
              <a:gd name="adj1" fmla="val 2700000"/>
              <a:gd name="adj2" fmla="val 19998440"/>
            </a:avLst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Atención </a:t>
            </a:r>
          </a:p>
          <a:p>
            <a:pPr algn="ctr"/>
            <a:r>
              <a:rPr lang="es-ES" b="1" dirty="0"/>
              <a:t>a personas y grupos vulnerables</a:t>
            </a:r>
            <a:endParaRPr lang="es-MX" b="1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1471C60-EDDD-459D-BE69-83C665844BD2}"/>
              </a:ext>
            </a:extLst>
          </p:cNvPr>
          <p:cNvSpPr/>
          <p:nvPr/>
        </p:nvSpPr>
        <p:spPr>
          <a:xfrm rot="21256439">
            <a:off x="10200456" y="5267832"/>
            <a:ext cx="1992613" cy="1748979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¿Y?</a:t>
            </a:r>
          </a:p>
          <a:p>
            <a:pPr algn="ctr"/>
            <a:r>
              <a:rPr lang="es-ES" sz="4000" b="1" dirty="0"/>
              <a:t>+y+</a:t>
            </a:r>
            <a:endParaRPr lang="es-MX" sz="4000" b="1" dirty="0"/>
          </a:p>
        </p:txBody>
      </p:sp>
      <p:pic>
        <p:nvPicPr>
          <p:cNvPr id="18" name="Imagen 17" descr="Mano sosteniendo iluminado&#10;&#10;Descripción generada automáticamente con confianza media">
            <a:extLst>
              <a:ext uri="{FF2B5EF4-FFF2-40B4-BE49-F238E27FC236}">
                <a16:creationId xmlns:a16="http://schemas.microsoft.com/office/drawing/2014/main" id="{95734941-88EF-4B19-9B16-C3883A5E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849" t="17438" r="6275" b="7831"/>
          <a:stretch/>
        </p:blipFill>
        <p:spPr>
          <a:xfrm>
            <a:off x="5824833" y="2823918"/>
            <a:ext cx="2967105" cy="2135434"/>
          </a:xfrm>
          <a:prstGeom prst="rect">
            <a:avLst/>
          </a:prstGeom>
        </p:spPr>
      </p:pic>
      <p:sp>
        <p:nvSpPr>
          <p:cNvPr id="23" name="Rectángulo: esquinas superiores cortadas 22">
            <a:extLst>
              <a:ext uri="{FF2B5EF4-FFF2-40B4-BE49-F238E27FC236}">
                <a16:creationId xmlns:a16="http://schemas.microsoft.com/office/drawing/2014/main" id="{1EC9014A-77BF-40EA-A68A-3A1F34FE1745}"/>
              </a:ext>
            </a:extLst>
          </p:cNvPr>
          <p:cNvSpPr/>
          <p:nvPr/>
        </p:nvSpPr>
        <p:spPr>
          <a:xfrm rot="9954380" flipV="1">
            <a:off x="4025682" y="1247323"/>
            <a:ext cx="2831335" cy="1389808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FFFF99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Personas, grupos y comunidades comprometidos y solidarios</a:t>
            </a:r>
            <a:endParaRPr lang="es-MX" b="1" dirty="0"/>
          </a:p>
        </p:txBody>
      </p:sp>
      <p:sp>
        <p:nvSpPr>
          <p:cNvPr id="24" name="Cruz 23">
            <a:extLst>
              <a:ext uri="{FF2B5EF4-FFF2-40B4-BE49-F238E27FC236}">
                <a16:creationId xmlns:a16="http://schemas.microsoft.com/office/drawing/2014/main" id="{FA57A6A2-40F1-4343-8529-83DB8167935C}"/>
              </a:ext>
            </a:extLst>
          </p:cNvPr>
          <p:cNvSpPr/>
          <p:nvPr/>
        </p:nvSpPr>
        <p:spPr>
          <a:xfrm>
            <a:off x="1846125" y="1020726"/>
            <a:ext cx="1924081" cy="1717748"/>
          </a:xfrm>
          <a:prstGeom prst="plus">
            <a:avLst>
              <a:gd name="adj" fmla="val 31683"/>
            </a:avLst>
          </a:prstGeom>
          <a:solidFill>
            <a:schemeClr val="accent3">
              <a:lumMod val="60000"/>
              <a:lumOff val="4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1EBA13-A87B-45F1-BA3F-FC9C7042C2F0}"/>
              </a:ext>
            </a:extLst>
          </p:cNvPr>
          <p:cNvSpPr txBox="1"/>
          <p:nvPr/>
        </p:nvSpPr>
        <p:spPr>
          <a:xfrm>
            <a:off x="1824809" y="1434581"/>
            <a:ext cx="2006487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 Caminamos con Jesús y en Iglesia</a:t>
            </a:r>
            <a:endParaRPr lang="es-MX" b="1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8FDF150-72A0-4E71-91B2-1958415AA9AE}"/>
              </a:ext>
            </a:extLst>
          </p:cNvPr>
          <p:cNvSpPr/>
          <p:nvPr/>
        </p:nvSpPr>
        <p:spPr>
          <a:xfrm rot="10210255" flipV="1">
            <a:off x="1845422" y="2841694"/>
            <a:ext cx="2541600" cy="1511175"/>
          </a:xfrm>
          <a:prstGeom prst="roundRect">
            <a:avLst/>
          </a:prstGeom>
          <a:solidFill>
            <a:srgbClr val="99FFCC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Médicos, enfermeras/os,</a:t>
            </a:r>
          </a:p>
          <a:p>
            <a:pPr algn="ctr"/>
            <a:r>
              <a:rPr lang="es-ES" b="1" dirty="0"/>
              <a:t>personal de salud jugándose la vida</a:t>
            </a:r>
            <a:endParaRPr lang="es-MX" b="1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0B2A387-DAA1-49D0-B8CB-9A94B446CD69}"/>
              </a:ext>
            </a:extLst>
          </p:cNvPr>
          <p:cNvSpPr/>
          <p:nvPr/>
        </p:nvSpPr>
        <p:spPr>
          <a:xfrm rot="705390">
            <a:off x="9274430" y="4016849"/>
            <a:ext cx="2387800" cy="1282497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Creatividad en todos los órdenes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88745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1519B-DC6F-4DE1-A9E4-4D4B8C64F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2699" y="176268"/>
            <a:ext cx="9849080" cy="642283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Terminamos pidiendo a </a:t>
            </a:r>
            <a:r>
              <a:rPr lang="es-ES" b="1" dirty="0">
                <a:solidFill>
                  <a:srgbClr val="0070C0"/>
                </a:solidFill>
              </a:rPr>
              <a:t>Jesús</a:t>
            </a:r>
            <a:r>
              <a:rPr lang="es-ES" dirty="0"/>
              <a:t> que nos enseñe </a:t>
            </a:r>
            <a:br>
              <a:rPr lang="es-ES" dirty="0"/>
            </a:br>
            <a:br>
              <a:rPr lang="es-ES" dirty="0"/>
            </a:br>
            <a:r>
              <a:rPr lang="es-ES" b="1" dirty="0">
                <a:solidFill>
                  <a:srgbClr val="C00000"/>
                </a:solidFill>
              </a:rPr>
              <a:t>SU MODO</a:t>
            </a:r>
            <a:r>
              <a:rPr lang="es-ES" dirty="0"/>
              <a:t> </a:t>
            </a:r>
            <a:br>
              <a:rPr lang="es-ES" dirty="0"/>
            </a:br>
            <a:br>
              <a:rPr lang="es-ES" dirty="0"/>
            </a:br>
            <a:r>
              <a:rPr lang="es-ES" sz="3100" b="1" dirty="0"/>
              <a:t>de ser, de mirar la realidad, de acercarnos a los demás, de comprometernos.</a:t>
            </a:r>
            <a:br>
              <a:rPr lang="es-ES" sz="2200" dirty="0"/>
            </a:br>
            <a:br>
              <a:rPr lang="es-ES" sz="2200" dirty="0"/>
            </a:br>
            <a:r>
              <a:rPr lang="es-ES" sz="2200" dirty="0"/>
              <a:t>Canto: TU MODO</a:t>
            </a:r>
            <a:br>
              <a:rPr lang="es-ES" sz="2200" dirty="0"/>
            </a:br>
            <a:r>
              <a:rPr lang="es-ES" sz="2200" dirty="0"/>
              <a:t>Cristóbal Fones, SJ</a:t>
            </a:r>
            <a:br>
              <a:rPr lang="es-ES" sz="2200" dirty="0"/>
            </a:br>
            <a:r>
              <a:rPr lang="es-ES" sz="2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https://youtu.be/5wXCLdnOQj4</a:t>
            </a:r>
            <a:br>
              <a:rPr lang="es-ES" sz="2700" dirty="0"/>
            </a:br>
            <a:endParaRPr lang="es-MX" sz="2700" dirty="0"/>
          </a:p>
        </p:txBody>
      </p:sp>
    </p:spTree>
    <p:extLst>
      <p:ext uri="{BB962C8B-B14F-4D97-AF65-F5344CB8AC3E}">
        <p14:creationId xmlns:p14="http://schemas.microsoft.com/office/powerpoint/2010/main" val="134536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FA14D2C-0141-4F3A-8CB5-21A40F02DA95}"/>
              </a:ext>
            </a:extLst>
          </p:cNvPr>
          <p:cNvSpPr txBox="1"/>
          <p:nvPr/>
        </p:nvSpPr>
        <p:spPr>
          <a:xfrm>
            <a:off x="1658679" y="467833"/>
            <a:ext cx="10241773" cy="818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JESÚS recorría todas las ciudades y los pueblos.</a:t>
            </a:r>
          </a:p>
          <a:p>
            <a:r>
              <a:rPr lang="es-ES" dirty="0"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Enseñaba en las sinagogas,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proclamaba la BUENA NUEVA DEL REINO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y sanaba todas las enfermedades y dolencias.</a:t>
            </a:r>
          </a:p>
          <a:p>
            <a:pPr lvl="1"/>
            <a:endParaRPr lang="es-ES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Viendo al gentío, se compadeció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porque estaban cansados y decaídos,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como ovejas sin pastor.</a:t>
            </a:r>
          </a:p>
          <a:p>
            <a:endParaRPr lang="es-ES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Dijo entonces a sus discípulos: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“La cosecha es grande y son pocos los obreros.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Por eso, rueguen al dueño de la cosecha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que mande obreros para hacer su cosecha”.</a:t>
            </a:r>
          </a:p>
          <a:p>
            <a:endParaRPr lang="es-ES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JESÚS, pues, llamó a sus doce discípulos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y les dio poder para  expulsar a los demonios </a:t>
            </a:r>
          </a:p>
          <a:p>
            <a:r>
              <a:rPr lang="es-ES" b="1" dirty="0">
                <a:latin typeface="Comic Sans MS" panose="030F0702030302020204" pitchFamily="66" charset="0"/>
                <a:cs typeface="Cavolini" panose="03000502040302020204" pitchFamily="66" charset="0"/>
              </a:rPr>
              <a:t>y para curar toda clase de enfermedades y dolencias.</a:t>
            </a:r>
          </a:p>
          <a:p>
            <a:pPr algn="r"/>
            <a:endParaRPr lang="es-ES" sz="2000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s-ES" sz="1400" dirty="0">
                <a:latin typeface="Comic Sans MS" panose="030F0702030302020204" pitchFamily="66" charset="0"/>
                <a:cs typeface="Cavolini" panose="03000502040302020204" pitchFamily="66" charset="0"/>
              </a:rPr>
              <a:t>Mt. 9,35-38;10,1.</a:t>
            </a:r>
          </a:p>
          <a:p>
            <a:endParaRPr lang="es-ES" sz="2000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es-ES" sz="2000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es-ES" sz="2000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9542020-3F0C-440D-9124-0FDEC45C8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593"/>
          <a:stretch/>
        </p:blipFill>
        <p:spPr>
          <a:xfrm rot="20886613">
            <a:off x="7595806" y="1798214"/>
            <a:ext cx="3874443" cy="28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4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375D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8E2289E-3B90-48B5-8042-F9F51B340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818" y="-284729"/>
            <a:ext cx="3860984" cy="3857270"/>
          </a:xfrm>
        </p:spPr>
        <p:txBody>
          <a:bodyPr>
            <a:normAutofit fontScale="90000"/>
          </a:bodyPr>
          <a:lstStyle/>
          <a:p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ES" sz="4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NUESTRO HOY</a:t>
            </a: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4000" b="1" dirty="0">
                <a:solidFill>
                  <a:srgbClr val="FE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s-MX" sz="4000" b="1" dirty="0">
              <a:solidFill>
                <a:srgbClr val="FEFF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2DE98E-97F6-4BB4-8569-E22864D72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932" y="2604977"/>
            <a:ext cx="3778870" cy="3965944"/>
          </a:xfrm>
        </p:spPr>
        <p:txBody>
          <a:bodyPr anchor="t">
            <a:noAutofit/>
          </a:bodyPr>
          <a:lstStyle/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s-ES" sz="2000" b="1" dirty="0">
              <a:solidFill>
                <a:srgbClr val="FEFF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¿EN QUÉ REALIDAD ESTAMOS VIVIENDO?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¿QUÉ LA CARACTERIZA?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¿HACIA DÓNDE APUNTA?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SINTÁMONOS A NOSOTROS/AS MISMOS/AS EN ESTA REALIDAD.</a:t>
            </a:r>
            <a:endParaRPr lang="es-MX" sz="2000" b="1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Imagen 8" descr="Imagen que contiene pequeño, verde, tabla, oscuro&#10;&#10;Descripción generada automáticamente">
            <a:extLst>
              <a:ext uri="{FF2B5EF4-FFF2-40B4-BE49-F238E27FC236}">
                <a16:creationId xmlns:a16="http://schemas.microsoft.com/office/drawing/2014/main" id="{F8157B0B-7441-49E4-B2B6-46B35B579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305" r="15463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3ED9A3D-996D-40A0-AC45-16F81F0CBB13}"/>
              </a:ext>
            </a:extLst>
          </p:cNvPr>
          <p:cNvSpPr txBox="1"/>
          <p:nvPr/>
        </p:nvSpPr>
        <p:spPr>
          <a:xfrm>
            <a:off x="9370394" y="6657945"/>
            <a:ext cx="282160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3" tooltip="https://www.anred.org/2021/01/02/retrospectiva-de-un-mundo-en-pandem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5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E0C37-1C94-4F95-A21A-353C51333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405" y="0"/>
            <a:ext cx="9628130" cy="4460013"/>
          </a:xfrm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br>
              <a:rPr lang="es-ES" sz="6000" b="1" dirty="0">
                <a:solidFill>
                  <a:schemeClr val="tx1"/>
                </a:solidFill>
              </a:rPr>
            </a:br>
            <a:r>
              <a:rPr lang="es-ES" sz="5300" b="1" dirty="0">
                <a:solidFill>
                  <a:schemeClr val="tx1"/>
                </a:solidFill>
              </a:rPr>
              <a:t>UN MUNDO </a:t>
            </a:r>
            <a:r>
              <a:rPr lang="es-ES" sz="5300" dirty="0">
                <a:solidFill>
                  <a:schemeClr val="tx1"/>
                </a:solidFill>
              </a:rPr>
              <a:t>(</a:t>
            </a:r>
            <a:r>
              <a:rPr lang="es-ES" sz="5300" b="1" dirty="0">
                <a:solidFill>
                  <a:srgbClr val="009900"/>
                </a:solidFill>
              </a:rPr>
              <a:t>Mé</a:t>
            </a:r>
            <a:r>
              <a:rPr lang="es-ES" sz="5300" b="1" dirty="0">
                <a:solidFill>
                  <a:schemeClr val="tx1"/>
                </a:solidFill>
              </a:rPr>
              <a:t>xi</a:t>
            </a:r>
            <a:r>
              <a:rPr lang="es-ES" sz="5300" b="1" dirty="0">
                <a:solidFill>
                  <a:srgbClr val="C00000"/>
                </a:solidFill>
              </a:rPr>
              <a:t>co</a:t>
            </a:r>
            <a:r>
              <a:rPr lang="es-ES" sz="5300" dirty="0">
                <a:solidFill>
                  <a:schemeClr val="tx1"/>
                </a:solidFill>
              </a:rPr>
              <a:t> en él),</a:t>
            </a:r>
            <a:br>
              <a:rPr lang="es-ES" sz="6000" b="1" dirty="0">
                <a:solidFill>
                  <a:schemeClr val="tx1"/>
                </a:solidFill>
              </a:rPr>
            </a:br>
            <a:r>
              <a:rPr lang="es-ES" sz="4400" b="1" i="1" dirty="0">
                <a:solidFill>
                  <a:schemeClr val="tx1"/>
                </a:solidFill>
              </a:rPr>
              <a:t>profundamente inequitativo en el acceso y la distribución </a:t>
            </a:r>
            <a:br>
              <a:rPr lang="es-ES" sz="4400" b="1" i="1" dirty="0">
                <a:solidFill>
                  <a:schemeClr val="tx1"/>
                </a:solidFill>
              </a:rPr>
            </a:br>
            <a:r>
              <a:rPr lang="es-ES" sz="4400" b="1" i="1" dirty="0">
                <a:solidFill>
                  <a:schemeClr val="tx1"/>
                </a:solidFill>
              </a:rPr>
              <a:t>de los bienes, servicios y oportunidades.</a:t>
            </a:r>
            <a:br>
              <a:rPr lang="es-ES" sz="4400" b="1" i="1" dirty="0">
                <a:solidFill>
                  <a:schemeClr val="tx1"/>
                </a:solidFill>
              </a:rPr>
            </a:br>
            <a:r>
              <a:rPr lang="es-ES" sz="4400" b="1" i="1" dirty="0">
                <a:solidFill>
                  <a:schemeClr val="tx1"/>
                </a:solidFill>
              </a:rPr>
              <a:t>La pandemia ha agudizado </a:t>
            </a:r>
            <a:br>
              <a:rPr lang="es-ES" sz="4400" b="1" i="1" dirty="0">
                <a:solidFill>
                  <a:schemeClr val="tx1"/>
                </a:solidFill>
              </a:rPr>
            </a:br>
            <a:r>
              <a:rPr lang="es-ES" sz="4400" b="1" i="1" dirty="0">
                <a:solidFill>
                  <a:schemeClr val="tx1"/>
                </a:solidFill>
              </a:rPr>
              <a:t>esta realidad.</a:t>
            </a:r>
            <a:endParaRPr lang="es-MX" sz="4400" b="1" i="1" dirty="0">
              <a:solidFill>
                <a:schemeClr val="tx1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FDCACB5-1F4E-4C58-82D0-AD1664BCFDAA}"/>
              </a:ext>
            </a:extLst>
          </p:cNvPr>
          <p:cNvGrpSpPr/>
          <p:nvPr/>
        </p:nvGrpSpPr>
        <p:grpSpPr>
          <a:xfrm>
            <a:off x="2169540" y="0"/>
            <a:ext cx="9852338" cy="6754969"/>
            <a:chOff x="1878772" y="601949"/>
            <a:chExt cx="10101654" cy="6202473"/>
          </a:xfrm>
        </p:grpSpPr>
        <p:pic>
          <p:nvPicPr>
            <p:cNvPr id="5" name="Imagen 4" descr="Imagen que contiene interior, edificio, persona, mujer&#10;&#10;Descripción generada automáticamente">
              <a:extLst>
                <a:ext uri="{FF2B5EF4-FFF2-40B4-BE49-F238E27FC236}">
                  <a16:creationId xmlns:a16="http://schemas.microsoft.com/office/drawing/2014/main" id="{D5F63637-61C4-4672-88FF-AE6E5CC0B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t="7265" r="25071" b="13708"/>
            <a:stretch/>
          </p:blipFill>
          <p:spPr>
            <a:xfrm>
              <a:off x="4888661" y="4649871"/>
              <a:ext cx="3008665" cy="2048642"/>
            </a:xfrm>
            <a:prstGeom prst="rect">
              <a:avLst/>
            </a:prstGeom>
          </p:spPr>
        </p:pic>
        <p:pic>
          <p:nvPicPr>
            <p:cNvPr id="8" name="Imagen 7" descr="Un grupo de personas sentadas en el suelo&#10;&#10;Descripción generada automáticamente con confianza media">
              <a:extLst>
                <a:ext uri="{FF2B5EF4-FFF2-40B4-BE49-F238E27FC236}">
                  <a16:creationId xmlns:a16="http://schemas.microsoft.com/office/drawing/2014/main" id="{6E9429B0-E832-41B9-98A1-264072C3C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13067" b="11608"/>
            <a:stretch/>
          </p:blipFill>
          <p:spPr>
            <a:xfrm>
              <a:off x="8230012" y="4261783"/>
              <a:ext cx="3336978" cy="2542639"/>
            </a:xfrm>
            <a:prstGeom prst="rect">
              <a:avLst/>
            </a:prstGeom>
          </p:spPr>
        </p:pic>
        <p:pic>
          <p:nvPicPr>
            <p:cNvPr id="11" name="Imagen 10" descr="Imagen que contiene exterior, edificio, pequeño, parado&#10;&#10;Descripción generada automáticamente">
              <a:extLst>
                <a:ext uri="{FF2B5EF4-FFF2-40B4-BE49-F238E27FC236}">
                  <a16:creationId xmlns:a16="http://schemas.microsoft.com/office/drawing/2014/main" id="{9665707B-456E-4C86-A9A6-B01B20B9A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5498" t="7787" r="9442" b="9961"/>
            <a:stretch/>
          </p:blipFill>
          <p:spPr>
            <a:xfrm>
              <a:off x="1878772" y="4794867"/>
              <a:ext cx="2700670" cy="2009555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50BD276-EA94-45FA-9249-7E46B78E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79617" y="601949"/>
              <a:ext cx="1200809" cy="1105788"/>
            </a:xfrm>
            <a:prstGeom prst="rect">
              <a:avLst/>
            </a:prstGeom>
          </p:spPr>
        </p:pic>
        <p:pic>
          <p:nvPicPr>
            <p:cNvPr id="18" name="Imagen 17" descr="Un joven comiendo en una mesa&#10;&#10;Descripción generada automáticamente con confianza baja">
              <a:extLst>
                <a:ext uri="{FF2B5EF4-FFF2-40B4-BE49-F238E27FC236}">
                  <a16:creationId xmlns:a16="http://schemas.microsoft.com/office/drawing/2014/main" id="{8E7A5010-0CEA-47E7-A30C-6DAD3C9F4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9946" t="8263" r="24230"/>
            <a:stretch/>
          </p:blipFill>
          <p:spPr>
            <a:xfrm>
              <a:off x="9982657" y="2324935"/>
              <a:ext cx="1997769" cy="1813555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A97EC64-5664-4AE4-AE73-1F83F4A28F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4027" y="1690884"/>
            <a:ext cx="1619945" cy="21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6AFBD-5459-4452-A193-302BFD27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7641" y="0"/>
            <a:ext cx="10411578" cy="6762307"/>
          </a:xfrm>
        </p:spPr>
        <p:txBody>
          <a:bodyPr>
            <a:normAutofit fontScale="90000"/>
          </a:bodyPr>
          <a:lstStyle/>
          <a:p>
            <a:pPr>
              <a:buClr>
                <a:srgbClr val="7030A0"/>
              </a:buClr>
            </a:pPr>
            <a:br>
              <a:rPr lang="es-ES" b="1" dirty="0"/>
            </a:br>
            <a:r>
              <a:rPr lang="es-ES" b="1" dirty="0">
                <a:solidFill>
                  <a:srgbClr val="57257D"/>
                </a:solidFill>
              </a:rPr>
              <a:t>Una realidad polarizada en todos los órdenes:</a:t>
            </a:r>
            <a:br>
              <a:rPr lang="es-ES" b="1" dirty="0">
                <a:solidFill>
                  <a:srgbClr val="57257D"/>
                </a:solidFill>
              </a:rPr>
            </a:br>
            <a:br>
              <a:rPr lang="es-ES" b="1" dirty="0">
                <a:solidFill>
                  <a:srgbClr val="7030A0"/>
                </a:solidFill>
              </a:rPr>
            </a:br>
            <a:r>
              <a:rPr lang="es-ES" b="1" dirty="0">
                <a:solidFill>
                  <a:srgbClr val="7030A0"/>
                </a:solidFill>
              </a:rPr>
              <a:t>	</a:t>
            </a:r>
            <a:r>
              <a:rPr lang="es-ES" sz="4000" b="1" dirty="0"/>
              <a:t>-posturas irreconciliables</a:t>
            </a:r>
            <a:br>
              <a:rPr lang="es-ES" sz="4000" b="1" dirty="0"/>
            </a:br>
            <a:r>
              <a:rPr lang="es-ES" sz="4000" b="1" dirty="0"/>
              <a:t>	-discursos de odio</a:t>
            </a:r>
            <a:br>
              <a:rPr lang="es-ES" sz="4000" b="1" dirty="0"/>
            </a:br>
            <a:r>
              <a:rPr lang="es-ES" sz="4000" b="1" dirty="0"/>
              <a:t>	-desinformación (</a:t>
            </a:r>
            <a:r>
              <a:rPr lang="es-ES" sz="4000" b="1" dirty="0" err="1"/>
              <a:t>fake</a:t>
            </a:r>
            <a:r>
              <a:rPr lang="es-ES" sz="4000" b="1" dirty="0"/>
              <a:t> </a:t>
            </a:r>
            <a:r>
              <a:rPr lang="es-ES" sz="4000" b="1" dirty="0" err="1"/>
              <a:t>news</a:t>
            </a:r>
            <a:r>
              <a:rPr lang="es-ES" sz="4000" b="1" dirty="0"/>
              <a:t>)</a:t>
            </a:r>
            <a:br>
              <a:rPr lang="es-ES" sz="4000" b="1" dirty="0"/>
            </a:br>
            <a:r>
              <a:rPr lang="es-ES" sz="4000" b="1" dirty="0"/>
              <a:t>	-divisiones en familias y en la sociedad</a:t>
            </a:r>
            <a:br>
              <a:rPr lang="es-ES" sz="4000" b="1" dirty="0"/>
            </a:br>
            <a:r>
              <a:rPr lang="es-ES" dirty="0"/>
              <a:t>	</a:t>
            </a:r>
            <a:br>
              <a:rPr lang="es-ES" dirty="0"/>
            </a:br>
            <a:r>
              <a:rPr lang="es-ES" dirty="0"/>
              <a:t>	</a:t>
            </a:r>
            <a:r>
              <a:rPr lang="es-ES" sz="4400" b="1" i="1" dirty="0">
                <a:solidFill>
                  <a:srgbClr val="C00000"/>
                </a:solidFill>
              </a:rPr>
              <a:t>¿Qué papel juegan en esto las redes     	sociales?</a:t>
            </a:r>
            <a:endParaRPr lang="es-MX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1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A34A6-F53F-40DA-96C9-12EB26A1C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1330" y="701749"/>
            <a:ext cx="4320364" cy="597195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4400" b="1" dirty="0"/>
              <a:t>Una realidad </a:t>
            </a:r>
            <a:r>
              <a:rPr lang="es-ES" sz="4400" b="1" dirty="0">
                <a:solidFill>
                  <a:schemeClr val="accent1">
                    <a:lumMod val="75000"/>
                  </a:schemeClr>
                </a:solidFill>
              </a:rPr>
              <a:t>violenta</a:t>
            </a:r>
            <a:r>
              <a:rPr lang="es-ES" sz="4400" b="1" dirty="0"/>
              <a:t>:</a:t>
            </a:r>
            <a:br>
              <a:rPr lang="es-ES" sz="4400" b="1" dirty="0"/>
            </a:br>
            <a:br>
              <a:rPr lang="es-ES" sz="44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s-ES" sz="2800" b="1" dirty="0"/>
              <a:t>iolencia familiar,  escolar, laboral, de género…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s-ES" sz="2800" b="1" dirty="0"/>
              <a:t>epresión por parte de autoridades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s-ES" sz="2800" b="1" dirty="0"/>
              <a:t>rimen organizado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s-ES" sz="2800" b="1" dirty="0"/>
              <a:t>esapariciones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rgbClr val="640000"/>
                </a:solidFill>
              </a:rPr>
              <a:t>T</a:t>
            </a:r>
            <a:r>
              <a:rPr lang="es-ES" sz="2800" b="1" dirty="0"/>
              <a:t>rata de personas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s-ES" sz="2800" b="1" dirty="0"/>
              <a:t>ecuestros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s-ES" sz="2800" b="1" dirty="0"/>
              <a:t>iolaciones</a:t>
            </a:r>
            <a:br>
              <a:rPr lang="es-ES" sz="2800" b="1" dirty="0"/>
            </a:br>
            <a:r>
              <a:rPr lang="es-ES" sz="2800" b="1" dirty="0"/>
              <a:t>.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s-ES" sz="2800" b="1" dirty="0"/>
              <a:t>sesinatos</a:t>
            </a:r>
            <a:r>
              <a:rPr lang="es-ES" sz="3100" b="1" dirty="0"/>
              <a:t>	</a:t>
            </a:r>
            <a:br>
              <a:rPr lang="es-ES" sz="3100" b="1" dirty="0"/>
            </a:br>
            <a:r>
              <a:rPr lang="es-ES" sz="3100" b="1" dirty="0"/>
              <a:t>				   …</a:t>
            </a:r>
            <a:endParaRPr lang="es-MX" sz="3100" b="1" dirty="0"/>
          </a:p>
        </p:txBody>
      </p:sp>
      <p:pic>
        <p:nvPicPr>
          <p:cNvPr id="4" name="Imagen 3" descr="Imagen que contiene persona, ropa, mujer, joven&#10;&#10;Descripción generada automáticamente">
            <a:extLst>
              <a:ext uri="{FF2B5EF4-FFF2-40B4-BE49-F238E27FC236}">
                <a16:creationId xmlns:a16="http://schemas.microsoft.com/office/drawing/2014/main" id="{CB7F645A-B3E6-4079-9EE0-B99DFE247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8554" r="19100"/>
          <a:stretch/>
        </p:blipFill>
        <p:spPr>
          <a:xfrm>
            <a:off x="6191694" y="-20965"/>
            <a:ext cx="6000306" cy="6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3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1">
            <a:extLst>
              <a:ext uri="{FF2B5EF4-FFF2-40B4-BE49-F238E27FC236}">
                <a16:creationId xmlns:a16="http://schemas.microsoft.com/office/drawing/2014/main" id="{BA10B5F5-5513-4B59-B6AA-358DC44AC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53">
            <a:extLst>
              <a:ext uri="{FF2B5EF4-FFF2-40B4-BE49-F238E27FC236}">
                <a16:creationId xmlns:a16="http://schemas.microsoft.com/office/drawing/2014/main" id="{5A773C92-1C1B-4389-A0F6-38396ADC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7540751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B95439-E924-456D-A0CD-DF8DF219C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669" y="157893"/>
            <a:ext cx="6539023" cy="633662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4800" dirty="0">
                <a:solidFill>
                  <a:srgbClr val="FEFFFF"/>
                </a:solidFill>
              </a:rPr>
              <a:t>Una </a:t>
            </a:r>
            <a:r>
              <a:rPr lang="es-ES" sz="4800" b="1" dirty="0">
                <a:solidFill>
                  <a:srgbClr val="FEFFFF"/>
                </a:solidFill>
              </a:rPr>
              <a:t>realidad interconectada </a:t>
            </a:r>
            <a:br>
              <a:rPr lang="es-ES" sz="4800" b="1" dirty="0">
                <a:solidFill>
                  <a:srgbClr val="FEFFFF"/>
                </a:solidFill>
              </a:rPr>
            </a:br>
            <a:r>
              <a:rPr lang="es-ES" sz="4800" dirty="0">
                <a:solidFill>
                  <a:srgbClr val="FEFFFF"/>
                </a:solidFill>
              </a:rPr>
              <a:t>a dimensiones y velocidades inimaginables, donde</a:t>
            </a:r>
            <a:br>
              <a:rPr lang="es-ES" sz="4800" dirty="0">
                <a:solidFill>
                  <a:srgbClr val="FEFFFF"/>
                </a:solidFill>
              </a:rPr>
            </a:br>
            <a:r>
              <a:rPr lang="es-ES" sz="4800" dirty="0">
                <a:solidFill>
                  <a:srgbClr val="FEFFFF"/>
                </a:solidFill>
              </a:rPr>
              <a:t>la </a:t>
            </a:r>
            <a:r>
              <a:rPr lang="es-ES" sz="4800" b="1" dirty="0">
                <a:solidFill>
                  <a:srgbClr val="FEFFFF"/>
                </a:solidFill>
              </a:rPr>
              <a:t>SOLEDAD</a:t>
            </a:r>
            <a:r>
              <a:rPr lang="es-ES" sz="4800" dirty="0">
                <a:solidFill>
                  <a:srgbClr val="FEFFFF"/>
                </a:solidFill>
              </a:rPr>
              <a:t> y </a:t>
            </a:r>
            <a:br>
              <a:rPr lang="es-ES" sz="4800" dirty="0">
                <a:solidFill>
                  <a:srgbClr val="FEFFFF"/>
                </a:solidFill>
              </a:rPr>
            </a:br>
            <a:r>
              <a:rPr lang="es-ES" sz="4800" dirty="0">
                <a:solidFill>
                  <a:srgbClr val="FEFFFF"/>
                </a:solidFill>
              </a:rPr>
              <a:t>el </a:t>
            </a:r>
            <a:r>
              <a:rPr lang="es-ES" sz="4800" b="1" dirty="0">
                <a:solidFill>
                  <a:srgbClr val="FEFFFF"/>
                </a:solidFill>
              </a:rPr>
              <a:t>sin-sentido</a:t>
            </a:r>
            <a:r>
              <a:rPr lang="es-ES" sz="4800" dirty="0">
                <a:solidFill>
                  <a:srgbClr val="FEFFFF"/>
                </a:solidFill>
              </a:rPr>
              <a:t> se hacen presentes.</a:t>
            </a:r>
            <a:br>
              <a:rPr lang="es-ES" sz="4800" dirty="0">
                <a:solidFill>
                  <a:srgbClr val="FEFFFF"/>
                </a:solidFill>
              </a:rPr>
            </a:br>
            <a:br>
              <a:rPr lang="es-ES" sz="3100" dirty="0">
                <a:solidFill>
                  <a:srgbClr val="FEFFFF"/>
                </a:solidFill>
              </a:rPr>
            </a:br>
            <a:br>
              <a:rPr lang="es-ES" sz="3100" dirty="0">
                <a:solidFill>
                  <a:srgbClr val="FEFFFF"/>
                </a:solidFill>
              </a:rPr>
            </a:br>
            <a:br>
              <a:rPr lang="es-ES" sz="3100" dirty="0">
                <a:solidFill>
                  <a:srgbClr val="FEFFFF"/>
                </a:solidFill>
              </a:rPr>
            </a:br>
            <a:endParaRPr lang="es-MX" sz="3100" dirty="0">
              <a:solidFill>
                <a:srgbClr val="FEFFFF"/>
              </a:solidFill>
            </a:endParaRPr>
          </a:p>
        </p:txBody>
      </p:sp>
      <p:pic>
        <p:nvPicPr>
          <p:cNvPr id="7" name="Imagen 6" descr="Una persona sentada en el suelo&#10;&#10;Descripción generada automáticamente con confianza media">
            <a:extLst>
              <a:ext uri="{FF2B5EF4-FFF2-40B4-BE49-F238E27FC236}">
                <a16:creationId xmlns:a16="http://schemas.microsoft.com/office/drawing/2014/main" id="{3787CAAE-64DD-4104-8F64-8109E922B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8849" b="-4"/>
          <a:stretch/>
        </p:blipFill>
        <p:spPr>
          <a:xfrm>
            <a:off x="7540749" y="-5534"/>
            <a:ext cx="4651250" cy="3431766"/>
          </a:xfrm>
          <a:prstGeom prst="rect">
            <a:avLst/>
          </a:prstGeom>
        </p:spPr>
      </p:pic>
      <p:pic>
        <p:nvPicPr>
          <p:cNvPr id="4" name="Imagen 3" descr="Dibujo de la tierr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FE7265C9-F920-4617-AD28-F4F656728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93" r="17018" b="1"/>
          <a:stretch/>
        </p:blipFill>
        <p:spPr>
          <a:xfrm rot="21600000">
            <a:off x="7540750" y="3426232"/>
            <a:ext cx="4651250" cy="3431768"/>
          </a:xfrm>
          <a:prstGeom prst="rect">
            <a:avLst/>
          </a:prstGeom>
        </p:spPr>
      </p:pic>
      <p:cxnSp>
        <p:nvCxnSpPr>
          <p:cNvPr id="62" name="Straight Connector 55">
            <a:extLst>
              <a:ext uri="{FF2B5EF4-FFF2-40B4-BE49-F238E27FC236}">
                <a16:creationId xmlns:a16="http://schemas.microsoft.com/office/drawing/2014/main" id="{68A8D426-A9C5-455E-BF48-DE2916361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540749" y="3426234"/>
            <a:ext cx="465125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23">
            <a:extLst>
              <a:ext uri="{FF2B5EF4-FFF2-40B4-BE49-F238E27FC236}">
                <a16:creationId xmlns:a16="http://schemas.microsoft.com/office/drawing/2014/main" id="{F2668A15-36E1-4989-84BC-BA74B2CD2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8404003" cy="857047"/>
          </a:xfrm>
          <a:custGeom>
            <a:avLst/>
            <a:gdLst>
              <a:gd name="connsiteX0" fmla="*/ 0 w 8404003"/>
              <a:gd name="connsiteY0" fmla="*/ 0 h 857047"/>
              <a:gd name="connsiteX1" fmla="*/ 797860 w 8404003"/>
              <a:gd name="connsiteY1" fmla="*/ 0 h 857047"/>
              <a:gd name="connsiteX2" fmla="*/ 2482050 w 8404003"/>
              <a:gd name="connsiteY2" fmla="*/ 0 h 857047"/>
              <a:gd name="connsiteX3" fmla="*/ 3003610 w 8404003"/>
              <a:gd name="connsiteY3" fmla="*/ 0 h 857047"/>
              <a:gd name="connsiteX4" fmla="*/ 3219959 w 8404003"/>
              <a:gd name="connsiteY4" fmla="*/ 0 h 857047"/>
              <a:gd name="connsiteX5" fmla="*/ 3311869 w 8404003"/>
              <a:gd name="connsiteY5" fmla="*/ 0 h 857047"/>
              <a:gd name="connsiteX6" fmla="*/ 3326218 w 8404003"/>
              <a:gd name="connsiteY6" fmla="*/ 0 h 857047"/>
              <a:gd name="connsiteX7" fmla="*/ 3426656 w 8404003"/>
              <a:gd name="connsiteY7" fmla="*/ 0 h 857047"/>
              <a:gd name="connsiteX8" fmla="*/ 3516436 w 8404003"/>
              <a:gd name="connsiteY8" fmla="*/ 0 h 857047"/>
              <a:gd name="connsiteX9" fmla="*/ 3601649 w 8404003"/>
              <a:gd name="connsiteY9" fmla="*/ 0 h 857047"/>
              <a:gd name="connsiteX10" fmla="*/ 3699274 w 8404003"/>
              <a:gd name="connsiteY10" fmla="*/ 0 h 857047"/>
              <a:gd name="connsiteX11" fmla="*/ 3718421 w 8404003"/>
              <a:gd name="connsiteY11" fmla="*/ 0 h 857047"/>
              <a:gd name="connsiteX12" fmla="*/ 3910939 w 8404003"/>
              <a:gd name="connsiteY12" fmla="*/ 0 h 857047"/>
              <a:gd name="connsiteX13" fmla="*/ 3927053 w 8404003"/>
              <a:gd name="connsiteY13" fmla="*/ 0 h 857047"/>
              <a:gd name="connsiteX14" fmla="*/ 4198137 w 8404003"/>
              <a:gd name="connsiteY14" fmla="*/ 0 h 857047"/>
              <a:gd name="connsiteX15" fmla="*/ 4230161 w 8404003"/>
              <a:gd name="connsiteY15" fmla="*/ 0 h 857047"/>
              <a:gd name="connsiteX16" fmla="*/ 4245215 w 8404003"/>
              <a:gd name="connsiteY16" fmla="*/ 0 h 857047"/>
              <a:gd name="connsiteX17" fmla="*/ 4350592 w 8404003"/>
              <a:gd name="connsiteY17" fmla="*/ 0 h 857047"/>
              <a:gd name="connsiteX18" fmla="*/ 4357296 w 8404003"/>
              <a:gd name="connsiteY18" fmla="*/ 0 h 857047"/>
              <a:gd name="connsiteX19" fmla="*/ 4404222 w 8404003"/>
              <a:gd name="connsiteY19" fmla="*/ 0 h 857047"/>
              <a:gd name="connsiteX20" fmla="*/ 4531592 w 8404003"/>
              <a:gd name="connsiteY20" fmla="*/ 0 h 857047"/>
              <a:gd name="connsiteX21" fmla="*/ 4598953 w 8404003"/>
              <a:gd name="connsiteY21" fmla="*/ 0 h 857047"/>
              <a:gd name="connsiteX22" fmla="*/ 4779630 w 8404003"/>
              <a:gd name="connsiteY22" fmla="*/ 0 h 857047"/>
              <a:gd name="connsiteX23" fmla="*/ 5132321 w 8404003"/>
              <a:gd name="connsiteY23" fmla="*/ 0 h 857047"/>
              <a:gd name="connsiteX24" fmla="*/ 5141543 w 8404003"/>
              <a:gd name="connsiteY24" fmla="*/ 0 h 857047"/>
              <a:gd name="connsiteX25" fmla="*/ 5188556 w 8404003"/>
              <a:gd name="connsiteY25" fmla="*/ 0 h 857047"/>
              <a:gd name="connsiteX26" fmla="*/ 5206100 w 8404003"/>
              <a:gd name="connsiteY26" fmla="*/ 0 h 857047"/>
              <a:gd name="connsiteX27" fmla="*/ 5722554 w 8404003"/>
              <a:gd name="connsiteY27" fmla="*/ 0 h 857047"/>
              <a:gd name="connsiteX28" fmla="*/ 5732230 w 8404003"/>
              <a:gd name="connsiteY28" fmla="*/ 0 h 857047"/>
              <a:gd name="connsiteX29" fmla="*/ 5798594 w 8404003"/>
              <a:gd name="connsiteY29" fmla="*/ 0 h 857047"/>
              <a:gd name="connsiteX30" fmla="*/ 5799962 w 8404003"/>
              <a:gd name="connsiteY30" fmla="*/ 0 h 857047"/>
              <a:gd name="connsiteX31" fmla="*/ 6338565 w 8404003"/>
              <a:gd name="connsiteY31" fmla="*/ 0 h 857047"/>
              <a:gd name="connsiteX32" fmla="*/ 6649966 w 8404003"/>
              <a:gd name="connsiteY32" fmla="*/ 0 h 857047"/>
              <a:gd name="connsiteX33" fmla="*/ 6730668 w 8404003"/>
              <a:gd name="connsiteY33" fmla="*/ 0 h 857047"/>
              <a:gd name="connsiteX34" fmla="*/ 7178721 w 8404003"/>
              <a:gd name="connsiteY34" fmla="*/ 0 h 857047"/>
              <a:gd name="connsiteX35" fmla="*/ 7277889 w 8404003"/>
              <a:gd name="connsiteY35" fmla="*/ 0 h 857047"/>
              <a:gd name="connsiteX36" fmla="*/ 7782893 w 8404003"/>
              <a:gd name="connsiteY36" fmla="*/ 0 h 857047"/>
              <a:gd name="connsiteX37" fmla="*/ 8006080 w 8404003"/>
              <a:gd name="connsiteY37" fmla="*/ 0 h 857047"/>
              <a:gd name="connsiteX38" fmla="*/ 8030270 w 8404003"/>
              <a:gd name="connsiteY38" fmla="*/ 10516 h 857047"/>
              <a:gd name="connsiteX39" fmla="*/ 8035108 w 8404003"/>
              <a:gd name="connsiteY39" fmla="*/ 15774 h 857047"/>
              <a:gd name="connsiteX40" fmla="*/ 8393118 w 8404003"/>
              <a:gd name="connsiteY40" fmla="*/ 404863 h 857047"/>
              <a:gd name="connsiteX41" fmla="*/ 8393118 w 8404003"/>
              <a:gd name="connsiteY41" fmla="*/ 452185 h 857047"/>
              <a:gd name="connsiteX42" fmla="*/ 8035108 w 8404003"/>
              <a:gd name="connsiteY42" fmla="*/ 841273 h 857047"/>
              <a:gd name="connsiteX43" fmla="*/ 8030270 w 8404003"/>
              <a:gd name="connsiteY43" fmla="*/ 846531 h 857047"/>
              <a:gd name="connsiteX44" fmla="*/ 8006080 w 8404003"/>
              <a:gd name="connsiteY44" fmla="*/ 857047 h 857047"/>
              <a:gd name="connsiteX45" fmla="*/ 7889742 w 8404003"/>
              <a:gd name="connsiteY45" fmla="*/ 857047 h 857047"/>
              <a:gd name="connsiteX46" fmla="*/ 7782893 w 8404003"/>
              <a:gd name="connsiteY46" fmla="*/ 857047 h 857047"/>
              <a:gd name="connsiteX47" fmla="*/ 7776190 w 8404003"/>
              <a:gd name="connsiteY47" fmla="*/ 857047 h 857047"/>
              <a:gd name="connsiteX48" fmla="*/ 7730315 w 8404003"/>
              <a:gd name="connsiteY48" fmla="*/ 857047 h 857047"/>
              <a:gd name="connsiteX49" fmla="*/ 7729264 w 8404003"/>
              <a:gd name="connsiteY49" fmla="*/ 857047 h 857047"/>
              <a:gd name="connsiteX50" fmla="*/ 7601893 w 8404003"/>
              <a:gd name="connsiteY50" fmla="*/ 857047 h 857047"/>
              <a:gd name="connsiteX51" fmla="*/ 7467477 w 8404003"/>
              <a:gd name="connsiteY51" fmla="*/ 857047 h 857047"/>
              <a:gd name="connsiteX52" fmla="*/ 7353856 w 8404003"/>
              <a:gd name="connsiteY52" fmla="*/ 857047 h 857047"/>
              <a:gd name="connsiteX53" fmla="*/ 7075374 w 8404003"/>
              <a:gd name="connsiteY53" fmla="*/ 857047 h 857047"/>
              <a:gd name="connsiteX54" fmla="*/ 6944929 w 8404003"/>
              <a:gd name="connsiteY54" fmla="*/ 857047 h 857047"/>
              <a:gd name="connsiteX55" fmla="*/ 6528153 w 8404003"/>
              <a:gd name="connsiteY55" fmla="*/ 857047 h 857047"/>
              <a:gd name="connsiteX56" fmla="*/ 6334891 w 8404003"/>
              <a:gd name="connsiteY56" fmla="*/ 857047 h 857047"/>
              <a:gd name="connsiteX57" fmla="*/ 5799962 w 8404003"/>
              <a:gd name="connsiteY57" fmla="*/ 857047 h 857047"/>
              <a:gd name="connsiteX58" fmla="*/ 5722554 w 8404003"/>
              <a:gd name="connsiteY58" fmla="*/ 857047 h 857047"/>
              <a:gd name="connsiteX59" fmla="*/ 5648775 w 8404003"/>
              <a:gd name="connsiteY59" fmla="*/ 857047 h 857047"/>
              <a:gd name="connsiteX60" fmla="*/ 5483520 w 8404003"/>
              <a:gd name="connsiteY60" fmla="*/ 857047 h 857047"/>
              <a:gd name="connsiteX61" fmla="*/ 5473550 w 8404003"/>
              <a:gd name="connsiteY61" fmla="*/ 857047 h 857047"/>
              <a:gd name="connsiteX62" fmla="*/ 5132321 w 8404003"/>
              <a:gd name="connsiteY62" fmla="*/ 857047 h 857047"/>
              <a:gd name="connsiteX63" fmla="*/ 5047108 w 8404003"/>
              <a:gd name="connsiteY63" fmla="*/ 857047 h 857047"/>
              <a:gd name="connsiteX64" fmla="*/ 4954764 w 8404003"/>
              <a:gd name="connsiteY64" fmla="*/ 857047 h 857047"/>
              <a:gd name="connsiteX65" fmla="*/ 4930335 w 8404003"/>
              <a:gd name="connsiteY65" fmla="*/ 857047 h 857047"/>
              <a:gd name="connsiteX66" fmla="*/ 4450619 w 8404003"/>
              <a:gd name="connsiteY66" fmla="*/ 857047 h 857047"/>
              <a:gd name="connsiteX67" fmla="*/ 4350592 w 8404003"/>
              <a:gd name="connsiteY67" fmla="*/ 857047 h 857047"/>
              <a:gd name="connsiteX68" fmla="*/ 4335538 w 8404003"/>
              <a:gd name="connsiteY68" fmla="*/ 857047 h 857047"/>
              <a:gd name="connsiteX69" fmla="*/ 4230161 w 8404003"/>
              <a:gd name="connsiteY69" fmla="*/ 857047 h 857047"/>
              <a:gd name="connsiteX70" fmla="*/ 4215812 w 8404003"/>
              <a:gd name="connsiteY70" fmla="*/ 857047 h 857047"/>
              <a:gd name="connsiteX71" fmla="*/ 4115374 w 8404003"/>
              <a:gd name="connsiteY71" fmla="*/ 857047 h 857047"/>
              <a:gd name="connsiteX72" fmla="*/ 4049804 w 8404003"/>
              <a:gd name="connsiteY72" fmla="*/ 857047 h 857047"/>
              <a:gd name="connsiteX73" fmla="*/ 3842757 w 8404003"/>
              <a:gd name="connsiteY73" fmla="*/ 857047 h 857047"/>
              <a:gd name="connsiteX74" fmla="*/ 3614977 w 8404003"/>
              <a:gd name="connsiteY74" fmla="*/ 857047 h 857047"/>
              <a:gd name="connsiteX75" fmla="*/ 3516436 w 8404003"/>
              <a:gd name="connsiteY75" fmla="*/ 857047 h 857047"/>
              <a:gd name="connsiteX76" fmla="*/ 3452333 w 8404003"/>
              <a:gd name="connsiteY76" fmla="*/ 857047 h 857047"/>
              <a:gd name="connsiteX77" fmla="*/ 3311869 w 8404003"/>
              <a:gd name="connsiteY77" fmla="*/ 857047 h 857047"/>
              <a:gd name="connsiteX78" fmla="*/ 3300088 w 8404003"/>
              <a:gd name="connsiteY78" fmla="*/ 857047 h 857047"/>
              <a:gd name="connsiteX79" fmla="*/ 3272588 w 8404003"/>
              <a:gd name="connsiteY79" fmla="*/ 857047 h 857047"/>
              <a:gd name="connsiteX80" fmla="*/ 3179295 w 8404003"/>
              <a:gd name="connsiteY80" fmla="*/ 857047 h 857047"/>
              <a:gd name="connsiteX81" fmla="*/ 3003610 w 8404003"/>
              <a:gd name="connsiteY81" fmla="*/ 857047 h 857047"/>
              <a:gd name="connsiteX82" fmla="*/ 2997618 w 8404003"/>
              <a:gd name="connsiteY82" fmla="*/ 857047 h 857047"/>
              <a:gd name="connsiteX83" fmla="*/ 797860 w 8404003"/>
              <a:gd name="connsiteY83" fmla="*/ 857047 h 857047"/>
              <a:gd name="connsiteX84" fmla="*/ 0 w 8404003"/>
              <a:gd name="connsiteY84" fmla="*/ 857047 h 857047"/>
              <a:gd name="connsiteX85" fmla="*/ 0 w 8404003"/>
              <a:gd name="connsiteY85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8404003" h="857047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FB6111-4985-4A0B-A277-4283AD3FA21F}"/>
              </a:ext>
            </a:extLst>
          </p:cNvPr>
          <p:cNvSpPr txBox="1"/>
          <p:nvPr/>
        </p:nvSpPr>
        <p:spPr>
          <a:xfrm>
            <a:off x="9370394" y="3226177"/>
            <a:ext cx="282160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3" tooltip="http://nunesjanilton.blogspot.com/2010/02/ansiedade-depressao-tristeza-invej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2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9CA9C-AC3B-4321-8AB9-E9E7A1B5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88" y="1"/>
            <a:ext cx="10583536" cy="6857999"/>
          </a:xfrm>
        </p:spPr>
        <p:txBody>
          <a:bodyPr>
            <a:normAutofit fontScale="90000"/>
          </a:bodyPr>
          <a:lstStyle/>
          <a:p>
            <a:r>
              <a:rPr lang="es-ES" sz="4400" b="1" dirty="0">
                <a:solidFill>
                  <a:srgbClr val="002060"/>
                </a:solidFill>
              </a:rPr>
              <a:t>La calidad de la vida </a:t>
            </a:r>
            <a:r>
              <a:rPr lang="es-ES" sz="4000" dirty="0">
                <a:solidFill>
                  <a:srgbClr val="002060"/>
                </a:solidFill>
              </a:rPr>
              <a:t>está</a:t>
            </a:r>
            <a:r>
              <a:rPr lang="es-ES" sz="4400" dirty="0">
                <a:solidFill>
                  <a:srgbClr val="002060"/>
                </a:solidFill>
              </a:rPr>
              <a:t> </a:t>
            </a:r>
            <a:r>
              <a:rPr lang="es-ES" sz="4400" b="1" dirty="0">
                <a:solidFill>
                  <a:srgbClr val="002060"/>
                </a:solidFill>
              </a:rPr>
              <a:t>fuertemente deteriorada.</a:t>
            </a:r>
            <a:r>
              <a:rPr lang="es-ES" sz="4400" dirty="0">
                <a:solidFill>
                  <a:srgbClr val="002060"/>
                </a:solidFill>
              </a:rPr>
              <a:t> El</a:t>
            </a:r>
            <a:r>
              <a:rPr lang="es-ES" sz="4000" dirty="0"/>
              <a:t> Papa Francisco escribe en la Encíclica </a:t>
            </a:r>
            <a:r>
              <a:rPr lang="es-ES" sz="4000" dirty="0" err="1"/>
              <a:t>Laudato</a:t>
            </a:r>
            <a:r>
              <a:rPr lang="es-ES" sz="4000" dirty="0"/>
              <a:t> Si’: </a:t>
            </a:r>
            <a:br>
              <a:rPr lang="es-ES" sz="4000" dirty="0"/>
            </a:br>
            <a:r>
              <a:rPr lang="es-ES" sz="4000" dirty="0"/>
              <a:t>“Si tenemos en cuenta que el </a:t>
            </a:r>
            <a:r>
              <a:rPr lang="es-ES" sz="4000" b="1" dirty="0">
                <a:solidFill>
                  <a:srgbClr val="009900"/>
                </a:solidFill>
              </a:rPr>
              <a:t>ser humano</a:t>
            </a:r>
            <a:r>
              <a:rPr lang="es-ES" sz="4000" dirty="0"/>
              <a:t> también es una criatura en este mundo, que tiene </a:t>
            </a:r>
            <a:r>
              <a:rPr lang="es-ES" sz="4000" b="1" dirty="0">
                <a:solidFill>
                  <a:srgbClr val="009900"/>
                </a:solidFill>
              </a:rPr>
              <a:t>derecho a vivir y a ser feliz </a:t>
            </a:r>
            <a:r>
              <a:rPr lang="es-ES" sz="4000" dirty="0"/>
              <a:t>y que además tiene una </a:t>
            </a:r>
            <a:r>
              <a:rPr lang="es-ES" sz="4000" b="1" dirty="0">
                <a:solidFill>
                  <a:srgbClr val="009900"/>
                </a:solidFill>
              </a:rPr>
              <a:t>dignidad especialísima</a:t>
            </a:r>
            <a:r>
              <a:rPr lang="es-ES" sz="4000" dirty="0"/>
              <a:t>, no podemos dejar de considerar los efectos de la </a:t>
            </a:r>
            <a:r>
              <a:rPr lang="es-ES" sz="4400" b="1" dirty="0"/>
              <a:t>degradación ambiental </a:t>
            </a:r>
            <a:r>
              <a:rPr lang="es-ES" sz="4000" dirty="0"/>
              <a:t>y de la </a:t>
            </a:r>
            <a:br>
              <a:rPr lang="es-ES" sz="4000" dirty="0"/>
            </a:br>
            <a:r>
              <a:rPr lang="es-ES" sz="4400" b="1" dirty="0"/>
              <a:t>cultura del descarte</a:t>
            </a:r>
            <a:r>
              <a:rPr lang="es-ES" sz="4000" dirty="0"/>
              <a:t> </a:t>
            </a:r>
            <a:br>
              <a:rPr lang="es-ES" sz="4000" dirty="0"/>
            </a:br>
            <a:r>
              <a:rPr lang="es-ES" sz="4000" dirty="0"/>
              <a:t>en la vida de las personas”. </a:t>
            </a:r>
            <a:br>
              <a:rPr lang="es-ES" sz="4000" dirty="0"/>
            </a:br>
            <a:r>
              <a:rPr lang="es-ES" sz="1600" dirty="0"/>
              <a:t>(</a:t>
            </a:r>
            <a:r>
              <a:rPr lang="es-ES" sz="1600" dirty="0" err="1"/>
              <a:t>Laudato</a:t>
            </a:r>
            <a:r>
              <a:rPr lang="es-ES" sz="1600" dirty="0"/>
              <a:t> Si’ 43) </a:t>
            </a:r>
            <a:endParaRPr lang="es-MX" dirty="0"/>
          </a:p>
        </p:txBody>
      </p:sp>
      <p:pic>
        <p:nvPicPr>
          <p:cNvPr id="5" name="Imagen 4" descr="Imagen que contiene exterior, edificio, camino, pasto&#10;&#10;Descripción generada automáticamente">
            <a:extLst>
              <a:ext uri="{FF2B5EF4-FFF2-40B4-BE49-F238E27FC236}">
                <a16:creationId xmlns:a16="http://schemas.microsoft.com/office/drawing/2014/main" id="{82BE6C38-8B82-4818-A6E7-F94E0E012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08335" y="5226737"/>
            <a:ext cx="3956304" cy="160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2C4EC-E600-4192-BC1A-580449ED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09" y="624110"/>
            <a:ext cx="9803403" cy="6233890"/>
          </a:xfrm>
        </p:spPr>
        <p:txBody>
          <a:bodyPr>
            <a:normAutofit/>
          </a:bodyPr>
          <a:lstStyle/>
          <a:p>
            <a:r>
              <a:rPr lang="es-ES" dirty="0"/>
              <a:t>Y en medio de todo esto, ¿qué realidades de vida y esperanza encontramos?</a:t>
            </a:r>
            <a:br>
              <a:rPr lang="es-ES" dirty="0"/>
            </a:br>
            <a:br>
              <a:rPr lang="es-ES" dirty="0"/>
            </a:br>
            <a:r>
              <a:rPr lang="es-ES" dirty="0"/>
              <a:t>Necesitamos abrir los ojos y mirar a nuestro alrededor. A veces no las descubrimos a primera vista, pero realmente existen.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MX" dirty="0"/>
          </a:p>
        </p:txBody>
      </p:sp>
      <p:pic>
        <p:nvPicPr>
          <p:cNvPr id="6" name="Imagen 5" descr="Un hombre con el sol en el horizonte&#10;&#10;Descripción generada automáticamente">
            <a:extLst>
              <a:ext uri="{FF2B5EF4-FFF2-40B4-BE49-F238E27FC236}">
                <a16:creationId xmlns:a16="http://schemas.microsoft.com/office/drawing/2014/main" id="{C9C9F87B-9087-4422-8BAA-B3C9E4305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3386" y="4162996"/>
            <a:ext cx="3689497" cy="2581257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76D4C6D-A5E0-402A-8161-8287B4B716F2}"/>
              </a:ext>
            </a:extLst>
          </p:cNvPr>
          <p:cNvSpPr/>
          <p:nvPr/>
        </p:nvSpPr>
        <p:spPr>
          <a:xfrm rot="21239019">
            <a:off x="5893734" y="4595666"/>
            <a:ext cx="5651801" cy="1536626"/>
          </a:xfrm>
          <a:prstGeom prst="roundRect">
            <a:avLst>
              <a:gd name="adj" fmla="val 50000"/>
            </a:avLst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En medio de las sombras hay luz </a:t>
            </a:r>
          </a:p>
          <a:p>
            <a:pPr algn="ctr"/>
            <a:r>
              <a:rPr lang="es-ES" sz="2400" b="1" dirty="0"/>
              <a:t>Allí nace el amanecer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0746142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668</TotalTime>
  <Words>714</Words>
  <Application>Microsoft Office PowerPoint</Application>
  <PresentationFormat>Panorámica</PresentationFormat>
  <Paragraphs>62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Cavolini</vt:lpstr>
      <vt:lpstr>Century Gothic</vt:lpstr>
      <vt:lpstr>Comic Sans MS</vt:lpstr>
      <vt:lpstr>Wingdings</vt:lpstr>
      <vt:lpstr>Wingdings 3</vt:lpstr>
      <vt:lpstr>Espiral</vt:lpstr>
      <vt:lpstr>      LA SALLE  Distrito México Norte   MISIÓN Y JÓVENES HOY EN LA IGLESIA   Material auxiliar para la presentación de la conferencia de Margarita Name Sierra, rscj  Tema: El Contexto Actual  Sábado 12 de febrero de 2022    La presentación inicia con la canción  QUIERO SER PAN  https://youtu.be/gntGQRQ1qRw   </vt:lpstr>
      <vt:lpstr>Presentación de PowerPoint</vt:lpstr>
      <vt:lpstr>       NUESTRO HOY   </vt:lpstr>
      <vt:lpstr> UN MUNDO (México en él), profundamente inequitativo en el acceso y la distribución  de los bienes, servicios y oportunidades. La pandemia ha agudizado  esta realidad.</vt:lpstr>
      <vt:lpstr> Una realidad polarizada en todos los órdenes:   -posturas irreconciliables  -discursos de odio  -desinformación (fake news)  -divisiones en familias y en la sociedad    ¿Qué papel juegan en esto las redes      sociales?</vt:lpstr>
      <vt:lpstr>Una realidad violenta:  . Violencia familiar,  escolar, laboral, de género… . Represión por parte de autoridades . Crimen organizado . Desapariciones . Trata de personas . Secuestros . Violaciones . Asesinatos         …</vt:lpstr>
      <vt:lpstr>Una realidad interconectada  a dimensiones y velocidades inimaginables, donde la SOLEDAD y  el sin-sentido se hacen presentes.    </vt:lpstr>
      <vt:lpstr>La calidad de la vida está fuertemente deteriorada. El Papa Francisco escribe en la Encíclica Laudato Si’:  “Si tenemos en cuenta que el ser humano también es una criatura en este mundo, que tiene derecho a vivir y a ser feliz y que además tiene una dignidad especialísima, no podemos dejar de considerar los efectos de la degradación ambiental y de la  cultura del descarte  en la vida de las personas”.  (Laudato Si’ 43) </vt:lpstr>
      <vt:lpstr>Y en medio de todo esto, ¿qué realidades de vida y esperanza encontramos?  Necesitamos abrir los ojos y mirar a nuestro alrededor. A veces no las descubrimos a primera vista, pero realmente existen.    </vt:lpstr>
      <vt:lpstr>¡LA VIDA DESPUNTA! ¡Necesitamos acogerla! </vt:lpstr>
      <vt:lpstr>Terminamos pidiendo a Jesús que nos enseñe   SU MODO   de ser, de mirar la realidad, de acercarnos a los demás, de comprometernos.  Canto: TU MODO Cristóbal Fones, SJ https://youtu.be/5wXCLdnOQj4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MARGARITA</dc:creator>
  <cp:lastModifiedBy>MARGARITA</cp:lastModifiedBy>
  <cp:revision>12</cp:revision>
  <dcterms:created xsi:type="dcterms:W3CDTF">2022-02-08T02:58:16Z</dcterms:created>
  <dcterms:modified xsi:type="dcterms:W3CDTF">2022-02-10T23:47:51Z</dcterms:modified>
</cp:coreProperties>
</file>