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Yusei Magic"/>
      <p:regular r:id="rId11"/>
    </p:embeddedFont>
    <p:embeddedFont>
      <p:font typeface="Pacifico"/>
      <p:regular r:id="rId12"/>
    </p:embeddedFont>
    <p:embeddedFont>
      <p:font typeface="Fredericka the Great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YuseiMagic-regular.fntdata"/><Relationship Id="rId10" Type="http://schemas.openxmlformats.org/officeDocument/2006/relationships/slide" Target="slides/slide5.xml"/><Relationship Id="rId13" Type="http://schemas.openxmlformats.org/officeDocument/2006/relationships/font" Target="fonts/FrederickatheGreat-regular.fntdata"/><Relationship Id="rId12" Type="http://schemas.openxmlformats.org/officeDocument/2006/relationships/font" Target="fonts/Pacific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8259add447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8259add44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8259add44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8259add44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8259add447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8259add447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8259add447_4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8259add447_4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2.png"/><Relationship Id="rId6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10" Type="http://schemas.openxmlformats.org/officeDocument/2006/relationships/image" Target="../media/image17.png"/><Relationship Id="rId9" Type="http://schemas.openxmlformats.org/officeDocument/2006/relationships/image" Target="../media/image14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0C9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438400" y="1580250"/>
            <a:ext cx="4164300" cy="1983000"/>
          </a:xfrm>
          <a:prstGeom prst="ellipse">
            <a:avLst/>
          </a:prstGeom>
          <a:solidFill>
            <a:srgbClr val="E3C499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4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Missio-Dei de la Cultura del encuentro </a:t>
            </a:r>
            <a:endParaRPr sz="2400"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 amt="7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-47750" y="-59675"/>
            <a:ext cx="161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">
                <a:solidFill>
                  <a:schemeClr val="lt1"/>
                </a:solidFill>
              </a:rPr>
              <a:t>Hecha por:</a:t>
            </a:r>
            <a:endParaRPr sz="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">
                <a:solidFill>
                  <a:schemeClr val="lt1"/>
                </a:solidFill>
              </a:rPr>
              <a:t>Ximena García N.</a:t>
            </a:r>
            <a:endParaRPr sz="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">
                <a:solidFill>
                  <a:schemeClr val="lt1"/>
                </a:solidFill>
              </a:rPr>
              <a:t>Sandra Valeria M.</a:t>
            </a:r>
            <a:endParaRPr sz="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0C9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2721375" y="0"/>
            <a:ext cx="3561900" cy="1586400"/>
          </a:xfrm>
          <a:prstGeom prst="horizontalScroll">
            <a:avLst>
              <a:gd fmla="val 17565" name="adj"/>
            </a:avLst>
          </a:prstGeom>
          <a:solidFill>
            <a:srgbClr val="FEDA8F"/>
          </a:solidFill>
          <a:ln cap="flat" cmpd="sng" w="9525">
            <a:solidFill>
              <a:srgbClr val="C794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419" sz="2700">
                <a:solidFill>
                  <a:srgbClr val="783F04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Missio Dei</a:t>
            </a:r>
            <a:endParaRPr b="1" sz="2700">
              <a:solidFill>
                <a:srgbClr val="783F04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cxnSp>
        <p:nvCxnSpPr>
          <p:cNvPr id="62" name="Google Shape;62;p14"/>
          <p:cNvCxnSpPr>
            <a:stCxn id="61" idx="2"/>
            <a:endCxn id="63" idx="3"/>
          </p:cNvCxnSpPr>
          <p:nvPr/>
        </p:nvCxnSpPr>
        <p:spPr>
          <a:xfrm>
            <a:off x="4502325" y="1307749"/>
            <a:ext cx="0" cy="731700"/>
          </a:xfrm>
          <a:prstGeom prst="straightConnector1">
            <a:avLst/>
          </a:prstGeom>
          <a:noFill/>
          <a:ln cap="flat" cmpd="sng" w="38100">
            <a:solidFill>
              <a:srgbClr val="C78111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150" y="0"/>
            <a:ext cx="1957750" cy="19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946750" y="0"/>
            <a:ext cx="1957750" cy="19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195263" y="2461100"/>
            <a:ext cx="2156700" cy="2085600"/>
          </a:xfrm>
          <a:prstGeom prst="flowChartConnector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375" y="2392650"/>
            <a:ext cx="2222525" cy="22225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2862863" y="3246200"/>
            <a:ext cx="3246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Yusei Magic"/>
                <a:ea typeface="Yusei Magic"/>
                <a:cs typeface="Yusei Magic"/>
                <a:sym typeface="Yusei Magic"/>
              </a:rPr>
              <a:t>El </a:t>
            </a:r>
            <a:r>
              <a:rPr lang="es-419">
                <a:latin typeface="Yusei Magic"/>
                <a:ea typeface="Yusei Magic"/>
                <a:cs typeface="Yusei Magic"/>
                <a:sym typeface="Yusei Magic"/>
              </a:rPr>
              <a:t>espíritu</a:t>
            </a:r>
            <a:r>
              <a:rPr lang="es-419">
                <a:latin typeface="Yusei Magic"/>
                <a:ea typeface="Yusei Magic"/>
                <a:cs typeface="Yusei Magic"/>
                <a:sym typeface="Yusei Magic"/>
              </a:rPr>
              <a:t> santo toca nuestros corazones y los transforma </a:t>
            </a:r>
            <a:r>
              <a:rPr lang="es-419">
                <a:latin typeface="Yusei Magic"/>
                <a:ea typeface="Yusei Magic"/>
                <a:cs typeface="Yusei Magic"/>
                <a:sym typeface="Yusei Magic"/>
              </a:rPr>
              <a:t>a través</a:t>
            </a:r>
            <a:r>
              <a:rPr lang="es-419">
                <a:latin typeface="Yusei Magic"/>
                <a:ea typeface="Yusei Magic"/>
                <a:cs typeface="Yusei Magic"/>
                <a:sym typeface="Yusei Magic"/>
              </a:rPr>
              <a:t> de las misiones</a:t>
            </a:r>
            <a:endParaRPr>
              <a:latin typeface="Yusei Magic"/>
              <a:ea typeface="Yusei Magic"/>
              <a:cs typeface="Yusei Magic"/>
              <a:sym typeface="Yusei Magic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6652700" y="2495288"/>
            <a:ext cx="2156700" cy="2017200"/>
          </a:xfrm>
          <a:prstGeom prst="ellipse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 rotWithShape="1">
          <a:blip r:embed="rId5">
            <a:alphaModFix/>
          </a:blip>
          <a:srcRect b="14120" l="670" r="670" t="14127"/>
          <a:stretch/>
        </p:blipFill>
        <p:spPr>
          <a:xfrm>
            <a:off x="6844412" y="2710700"/>
            <a:ext cx="1773300" cy="1586400"/>
          </a:xfrm>
          <a:prstGeom prst="ellipse">
            <a:avLst/>
          </a:prstGeom>
          <a:noFill/>
          <a:ln cap="flat" cmpd="sng" w="38100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3" name="Google Shape;63;p14"/>
          <p:cNvSpPr/>
          <p:nvPr/>
        </p:nvSpPr>
        <p:spPr>
          <a:xfrm>
            <a:off x="3132238" y="1970675"/>
            <a:ext cx="2740176" cy="1202148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200">
                <a:latin typeface="Pacifico"/>
                <a:ea typeface="Pacifico"/>
                <a:cs typeface="Pacifico"/>
                <a:sym typeface="Pacifico"/>
              </a:rPr>
              <a:t>  </a:t>
            </a:r>
            <a:r>
              <a:rPr lang="es-419" sz="2200">
                <a:latin typeface="Pacifico"/>
                <a:ea typeface="Pacifico"/>
                <a:cs typeface="Pacifico"/>
                <a:sym typeface="Pacifico"/>
              </a:rPr>
              <a:t>Misión</a:t>
            </a:r>
            <a:r>
              <a:rPr lang="es-419" sz="2200">
                <a:latin typeface="Pacifico"/>
                <a:ea typeface="Pacifico"/>
                <a:cs typeface="Pacifico"/>
                <a:sym typeface="Pacifico"/>
              </a:rPr>
              <a:t> de Dios</a:t>
            </a:r>
            <a:endParaRPr sz="2200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-579862" y="-318600"/>
            <a:ext cx="193357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 rot="-9090523">
            <a:off x="7833062" y="26375"/>
            <a:ext cx="193357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 rot="4493520">
            <a:off x="-844300" y="4091425"/>
            <a:ext cx="193357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 rot="6238448">
            <a:off x="7868687" y="3960150"/>
            <a:ext cx="1933575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0C9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/>
        </p:nvSpPr>
        <p:spPr>
          <a:xfrm>
            <a:off x="799650" y="1739625"/>
            <a:ext cx="2744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latin typeface="Comic Sans MS"/>
                <a:ea typeface="Comic Sans MS"/>
                <a:cs typeface="Comic Sans MS"/>
                <a:sym typeface="Comic Sans MS"/>
              </a:rPr>
              <a:t>Missio Inter-Gentes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latin typeface="Comic Sans MS"/>
                <a:ea typeface="Comic Sans MS"/>
                <a:cs typeface="Comic Sans MS"/>
                <a:sym typeface="Comic Sans MS"/>
              </a:rPr>
              <a:t>(Misión con/en medio de los pueblos)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5119800" y="1739613"/>
            <a:ext cx="2744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latin typeface="Comic Sans MS"/>
                <a:ea typeface="Comic Sans MS"/>
                <a:cs typeface="Comic Sans MS"/>
                <a:sym typeface="Comic Sans MS"/>
              </a:rPr>
              <a:t>Missio Ad-Gentes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latin typeface="Comic Sans MS"/>
                <a:ea typeface="Comic Sans MS"/>
                <a:cs typeface="Comic Sans MS"/>
                <a:sym typeface="Comic Sans MS"/>
              </a:rPr>
              <a:t>(Misión a/para los pueblos)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1461950" y="2570913"/>
            <a:ext cx="1551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l misionero comparte lo que sabe y recibe de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muchas personas diferentes regalos o dones.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5829000" y="2570925"/>
            <a:ext cx="13263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l misionero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les enseña el mensaje de Dios a los que no creían en Jesús.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3532500" y="4264750"/>
            <a:ext cx="1921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NO SE  OPONEN, SE COMPLEMENTAN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3568225" y="847300"/>
            <a:ext cx="192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5"/>
          <p:cNvSpPr txBox="1"/>
          <p:nvPr/>
        </p:nvSpPr>
        <p:spPr>
          <a:xfrm>
            <a:off x="1074050" y="970125"/>
            <a:ext cx="2327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900">
                <a:highlight>
                  <a:schemeClr val="lt1"/>
                </a:highlight>
                <a:latin typeface="Pacifico"/>
                <a:ea typeface="Pacifico"/>
                <a:cs typeface="Pacifico"/>
                <a:sym typeface="Pacifico"/>
              </a:rPr>
              <a:t>Misión</a:t>
            </a:r>
            <a:r>
              <a:rPr lang="es-419" sz="1900">
                <a:highlight>
                  <a:schemeClr val="lt1"/>
                </a:highlight>
                <a:latin typeface="Pacifico"/>
                <a:ea typeface="Pacifico"/>
                <a:cs typeface="Pacifico"/>
                <a:sym typeface="Pacifico"/>
              </a:rPr>
              <a:t> multidireccional</a:t>
            </a:r>
            <a:endParaRPr sz="1900">
              <a:highlight>
                <a:schemeClr val="lt1"/>
              </a:highlight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5656800" y="970125"/>
            <a:ext cx="1670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900">
                <a:highlight>
                  <a:schemeClr val="lt1"/>
                </a:highlight>
                <a:latin typeface="Pacifico"/>
                <a:ea typeface="Pacifico"/>
                <a:cs typeface="Pacifico"/>
                <a:sym typeface="Pacifico"/>
              </a:rPr>
              <a:t>Misión unidireccional</a:t>
            </a:r>
            <a:endParaRPr sz="1900">
              <a:highlight>
                <a:schemeClr val="lt1"/>
              </a:highlight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3263912" y="0"/>
            <a:ext cx="2530116" cy="1477548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3408450" y="153913"/>
            <a:ext cx="23271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3200">
                <a:latin typeface="Fredericka the Great"/>
                <a:ea typeface="Fredericka the Great"/>
                <a:cs typeface="Fredericka the Great"/>
                <a:sym typeface="Fredericka the Great"/>
              </a:rPr>
              <a:t>ESPÍRITU SANTO</a:t>
            </a:r>
            <a:endParaRPr b="1" sz="3200"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cxnSp>
        <p:nvCxnSpPr>
          <p:cNvPr id="89" name="Google Shape;89;p15"/>
          <p:cNvCxnSpPr>
            <a:stCxn id="81" idx="2"/>
            <a:endCxn id="83" idx="1"/>
          </p:cNvCxnSpPr>
          <p:nvPr/>
        </p:nvCxnSpPr>
        <p:spPr>
          <a:xfrm>
            <a:off x="2237600" y="4264113"/>
            <a:ext cx="1294800" cy="416400"/>
          </a:xfrm>
          <a:prstGeom prst="straightConnector1">
            <a:avLst/>
          </a:prstGeom>
          <a:noFill/>
          <a:ln cap="flat" cmpd="sng" w="19050">
            <a:solidFill>
              <a:srgbClr val="783F04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0" name="Google Shape;90;p15"/>
          <p:cNvCxnSpPr>
            <a:stCxn id="82" idx="2"/>
            <a:endCxn id="83" idx="3"/>
          </p:cNvCxnSpPr>
          <p:nvPr/>
        </p:nvCxnSpPr>
        <p:spPr>
          <a:xfrm flipH="1">
            <a:off x="5453850" y="4048425"/>
            <a:ext cx="1038300" cy="632100"/>
          </a:xfrm>
          <a:prstGeom prst="straightConnector1">
            <a:avLst/>
          </a:prstGeom>
          <a:noFill/>
          <a:ln cap="flat" cmpd="sng" w="19050">
            <a:solidFill>
              <a:srgbClr val="783F04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7176" y="3625700"/>
            <a:ext cx="886823" cy="1477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3625" y="2148975"/>
            <a:ext cx="1670700" cy="16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842453">
            <a:off x="7895897" y="60346"/>
            <a:ext cx="1195728" cy="1195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 rotWithShape="1">
          <a:blip r:embed="rId6">
            <a:alphaModFix amt="46000"/>
          </a:blip>
          <a:srcRect b="0" l="0" r="0" t="44239"/>
          <a:stretch/>
        </p:blipFill>
        <p:spPr>
          <a:xfrm rot="5400000">
            <a:off x="-1140350" y="1140349"/>
            <a:ext cx="5155424" cy="2874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0C9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9900" y="1177200"/>
            <a:ext cx="963475" cy="96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7325" y="187200"/>
            <a:ext cx="1052925" cy="10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/>
          <p:nvPr/>
        </p:nvSpPr>
        <p:spPr>
          <a:xfrm>
            <a:off x="2948388" y="1890050"/>
            <a:ext cx="3247236" cy="136339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419" sz="4000">
                <a:solidFill>
                  <a:schemeClr val="dk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Misión</a:t>
            </a:r>
            <a:endParaRPr/>
          </a:p>
        </p:txBody>
      </p:sp>
      <p:pic>
        <p:nvPicPr>
          <p:cNvPr id="102" name="Google Shape;10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6001" y="1177200"/>
            <a:ext cx="963475" cy="96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09474" y="271725"/>
            <a:ext cx="883900" cy="88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61600" y="3068400"/>
            <a:ext cx="963475" cy="96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41525" y="4090575"/>
            <a:ext cx="883900" cy="88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20674" y="3068400"/>
            <a:ext cx="963475" cy="96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51263" y="4090575"/>
            <a:ext cx="1052925" cy="10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0C9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/>
        </p:nvSpPr>
        <p:spPr>
          <a:xfrm>
            <a:off x="2161950" y="1555800"/>
            <a:ext cx="48201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latin typeface="Comic Sans MS"/>
                <a:ea typeface="Comic Sans MS"/>
                <a:cs typeface="Comic Sans MS"/>
                <a:sym typeface="Comic Sans MS"/>
              </a:rPr>
              <a:t>“</a:t>
            </a:r>
            <a:r>
              <a:rPr lang="es-419" sz="2400">
                <a:latin typeface="Comic Sans MS"/>
                <a:ea typeface="Comic Sans MS"/>
                <a:cs typeface="Comic Sans MS"/>
                <a:sym typeface="Comic Sans MS"/>
              </a:rPr>
              <a:t>L</a:t>
            </a:r>
            <a:r>
              <a:rPr lang="es-419" sz="2400">
                <a:latin typeface="Comic Sans MS"/>
                <a:ea typeface="Comic Sans MS"/>
                <a:cs typeface="Comic Sans MS"/>
                <a:sym typeface="Comic Sans MS"/>
              </a:rPr>
              <a:t>a Missio Dei o Misión de Dios es una Missio Inter Gentes o Misión con la gente, que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latin typeface="Comic Sans MS"/>
                <a:ea typeface="Comic Sans MS"/>
                <a:cs typeface="Comic Sans MS"/>
                <a:sym typeface="Comic Sans MS"/>
              </a:rPr>
              <a:t>requiere construir y promover una cultura del Encuentro.”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3" name="Google Shape;113;p17"/>
          <p:cNvPicPr preferRelativeResize="0"/>
          <p:nvPr/>
        </p:nvPicPr>
        <p:blipFill rotWithShape="1">
          <a:blip r:embed="rId3">
            <a:alphaModFix amt="7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